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HK Modular" panose="020B0604020202020204" charset="-18"/>
      <p:regular r:id="rId17"/>
    </p:embeddedFont>
    <p:embeddedFont>
      <p:font typeface="Montserrat" panose="020B0604020202020204" charset="-18"/>
      <p:regular r:id="rId18"/>
    </p:embeddedFont>
    <p:embeddedFont>
      <p:font typeface="Arimo" panose="020B0604020202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ontserrat Bold" panose="020B0604020202020204" charset="-18"/>
      <p:regular r:id="rId24"/>
    </p:embeddedFont>
    <p:embeddedFont>
      <p:font typeface="Arimo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131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558165" y="-940381"/>
            <a:ext cx="11818622" cy="1181862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22645" r="9798" b="22645"/>
          <a:stretch>
            <a:fillRect/>
          </a:stretch>
        </p:blipFill>
        <p:spPr>
          <a:xfrm>
            <a:off x="-202130" y="4105852"/>
            <a:ext cx="9760295" cy="1047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t="39410" r="1649" b="35843"/>
          <a:stretch>
            <a:fillRect/>
          </a:stretch>
        </p:blipFill>
        <p:spPr>
          <a:xfrm>
            <a:off x="0" y="-169482"/>
            <a:ext cx="9558165" cy="4275335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2404314" y="2226310"/>
            <a:ext cx="15356636" cy="6269990"/>
          </a:xfrm>
          <a:prstGeom prst="rect">
            <a:avLst/>
          </a:prstGeom>
          <a:solidFill>
            <a:srgbClr val="D9D9D9"/>
          </a:solidFill>
        </p:spPr>
      </p:sp>
      <p:sp>
        <p:nvSpPr>
          <p:cNvPr id="6" name="TextBox 6"/>
          <p:cNvSpPr txBox="1"/>
          <p:nvPr/>
        </p:nvSpPr>
        <p:spPr>
          <a:xfrm>
            <a:off x="10580523" y="7457203"/>
            <a:ext cx="6678777" cy="776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51"/>
              </a:lnSpc>
            </a:pPr>
            <a:r>
              <a:rPr lang="en-US" sz="2800" spc="280">
                <a:solidFill>
                  <a:srgbClr val="7900FF"/>
                </a:solidFill>
                <a:latin typeface="Montserrat"/>
              </a:rPr>
              <a:t>VALENTÍNA KUSÁ</a:t>
            </a:r>
          </a:p>
          <a:p>
            <a:pPr algn="r">
              <a:lnSpc>
                <a:spcPts val="3052"/>
              </a:lnSpc>
            </a:pPr>
            <a:r>
              <a:rPr lang="en-US" sz="2800" spc="280">
                <a:solidFill>
                  <a:srgbClr val="7900FF"/>
                </a:solidFill>
                <a:latin typeface="Montserrat"/>
              </a:rPr>
              <a:t>PAVLÍNA RYBÁRSKA</a:t>
            </a:r>
          </a:p>
        </p:txBody>
      </p:sp>
      <p:sp>
        <p:nvSpPr>
          <p:cNvPr id="7" name="AutoShape 7"/>
          <p:cNvSpPr/>
          <p:nvPr/>
        </p:nvSpPr>
        <p:spPr>
          <a:xfrm>
            <a:off x="269240" y="9061625"/>
            <a:ext cx="2387709" cy="565954"/>
          </a:xfrm>
          <a:prstGeom prst="rect">
            <a:avLst/>
          </a:prstGeom>
          <a:solidFill>
            <a:srgbClr val="FF8FE6"/>
          </a:solidFill>
        </p:spPr>
      </p:sp>
      <p:sp>
        <p:nvSpPr>
          <p:cNvPr id="8" name="TextBox 8"/>
          <p:cNvSpPr txBox="1"/>
          <p:nvPr/>
        </p:nvSpPr>
        <p:spPr>
          <a:xfrm>
            <a:off x="2656948" y="5091113"/>
            <a:ext cx="14915868" cy="1645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20"/>
              </a:lnSpc>
              <a:spcBef>
                <a:spcPct val="0"/>
              </a:spcBef>
            </a:pPr>
            <a:r>
              <a:rPr lang="en-US" sz="14400">
                <a:solidFill>
                  <a:srgbClr val="7900FF"/>
                </a:solidFill>
                <a:latin typeface="HK Modular Bold"/>
              </a:rPr>
              <a:t>MARKETING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D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99053" y="-601742"/>
            <a:ext cx="19686106" cy="11490483"/>
            <a:chOff x="0" y="0"/>
            <a:chExt cx="26248142" cy="1532064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t="33583" b="33583"/>
            <a:stretch>
              <a:fillRect/>
            </a:stretch>
          </p:blipFill>
          <p:spPr>
            <a:xfrm>
              <a:off x="0" y="0"/>
              <a:ext cx="26248142" cy="15320644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3" r="23"/>
          <a:stretch>
            <a:fillRect/>
          </a:stretch>
        </p:blipFill>
        <p:spPr>
          <a:xfrm rot="-10800000">
            <a:off x="7038881" y="-497036"/>
            <a:ext cx="11746100" cy="1171400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4667517" y="-336718"/>
            <a:ext cx="11818622" cy="11818622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188843" y="200388"/>
            <a:ext cx="5914716" cy="1676297"/>
          </a:xfrm>
          <a:prstGeom prst="rect">
            <a:avLst/>
          </a:prstGeom>
          <a:solidFill>
            <a:srgbClr val="FF8FE6"/>
          </a:solidFill>
        </p:spPr>
      </p:sp>
      <p:grpSp>
        <p:nvGrpSpPr>
          <p:cNvPr id="7" name="Group 7"/>
          <p:cNvGrpSpPr/>
          <p:nvPr/>
        </p:nvGrpSpPr>
        <p:grpSpPr>
          <a:xfrm>
            <a:off x="10864441" y="466513"/>
            <a:ext cx="7423559" cy="4352347"/>
            <a:chOff x="0" y="0"/>
            <a:chExt cx="9898079" cy="5803129"/>
          </a:xfrm>
        </p:grpSpPr>
        <p:sp>
          <p:nvSpPr>
            <p:cNvPr id="8" name="TextBox 8"/>
            <p:cNvSpPr txBox="1"/>
            <p:nvPr/>
          </p:nvSpPr>
          <p:spPr>
            <a:xfrm>
              <a:off x="0" y="419100"/>
              <a:ext cx="9898079" cy="1841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24"/>
                </a:lnSpc>
                <a:spcBef>
                  <a:spcPct val="0"/>
                </a:spcBef>
              </a:pPr>
              <a:r>
                <a:rPr lang="en-US" sz="11156">
                  <a:solidFill>
                    <a:srgbClr val="3168D8"/>
                  </a:solidFill>
                  <a:latin typeface="HK Modular Bold"/>
                </a:rPr>
                <a:t>RIGHT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473994"/>
              <a:ext cx="9898079" cy="332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130"/>
                </a:lnSpc>
                <a:spcBef>
                  <a:spcPct val="0"/>
                </a:spcBef>
              </a:pPr>
              <a:r>
                <a:rPr lang="en-US" sz="20163">
                  <a:solidFill>
                    <a:srgbClr val="7900FF"/>
                  </a:solidFill>
                  <a:latin typeface="HK Modular Bold"/>
                </a:rPr>
                <a:t>WAY</a:t>
              </a:r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828007" y="2469848"/>
            <a:ext cx="4672140" cy="656625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/>
          <a:srcRect t="1680" b="1680"/>
          <a:stretch>
            <a:fillRect/>
          </a:stretch>
        </p:blipFill>
        <p:spPr>
          <a:xfrm>
            <a:off x="7600851" y="4818860"/>
            <a:ext cx="6975369" cy="23346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050886" y="7403554"/>
            <a:ext cx="5050670" cy="23346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762551" y="484636"/>
            <a:ext cx="5229066" cy="667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8"/>
              </a:lnSpc>
              <a:spcBef>
                <a:spcPct val="0"/>
              </a:spcBef>
            </a:pPr>
            <a:r>
              <a:rPr lang="en-US" sz="4689" spc="93">
                <a:solidFill>
                  <a:srgbClr val="000000"/>
                </a:solidFill>
                <a:latin typeface="Montserrat Bold"/>
              </a:rPr>
              <a:t>KATALÓG FIRMY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D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99053" y="-601742"/>
            <a:ext cx="19686106" cy="11490483"/>
            <a:chOff x="0" y="0"/>
            <a:chExt cx="26248142" cy="1532064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t="33583" b="33583"/>
            <a:stretch>
              <a:fillRect/>
            </a:stretch>
          </p:blipFill>
          <p:spPr>
            <a:xfrm>
              <a:off x="0" y="0"/>
              <a:ext cx="26248142" cy="15320644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3" r="23"/>
          <a:stretch>
            <a:fillRect/>
          </a:stretch>
        </p:blipFill>
        <p:spPr>
          <a:xfrm rot="-10800000">
            <a:off x="7038881" y="-497036"/>
            <a:ext cx="11746100" cy="1171400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4667517" y="-336718"/>
            <a:ext cx="11818622" cy="11818622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282266" y="438446"/>
            <a:ext cx="5914716" cy="1180509"/>
          </a:xfrm>
          <a:prstGeom prst="rect">
            <a:avLst/>
          </a:prstGeom>
          <a:solidFill>
            <a:srgbClr val="FF8FE6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t="9584" b="11780"/>
          <a:stretch>
            <a:fillRect/>
          </a:stretch>
        </p:blipFill>
        <p:spPr>
          <a:xfrm>
            <a:off x="5093803" y="4500929"/>
            <a:ext cx="12165497" cy="5378384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 l="55312" t="24564" r="5911" b="35899"/>
          <a:stretch>
            <a:fillRect/>
          </a:stretch>
        </p:blipFill>
        <p:spPr>
          <a:xfrm>
            <a:off x="956570" y="2324755"/>
            <a:ext cx="8187430" cy="4693431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864441" y="148582"/>
            <a:ext cx="7423559" cy="4352347"/>
            <a:chOff x="0" y="0"/>
            <a:chExt cx="9898079" cy="580312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19100"/>
              <a:ext cx="9898079" cy="1841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24"/>
                </a:lnSpc>
                <a:spcBef>
                  <a:spcPct val="0"/>
                </a:spcBef>
              </a:pPr>
              <a:r>
                <a:rPr lang="en-US" sz="11156">
                  <a:solidFill>
                    <a:srgbClr val="3168D8"/>
                  </a:solidFill>
                  <a:latin typeface="HK Modular Bold"/>
                </a:rPr>
                <a:t>RIGHT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73994"/>
              <a:ext cx="9898079" cy="332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130"/>
                </a:lnSpc>
                <a:spcBef>
                  <a:spcPct val="0"/>
                </a:spcBef>
              </a:pPr>
              <a:r>
                <a:rPr lang="en-US" sz="20163">
                  <a:solidFill>
                    <a:srgbClr val="7900FF"/>
                  </a:solidFill>
                  <a:latin typeface="HK Modular Bold"/>
                </a:rPr>
                <a:t>WAY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349535" y="722694"/>
            <a:ext cx="2241947" cy="659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8"/>
              </a:lnSpc>
              <a:spcBef>
                <a:spcPct val="0"/>
              </a:spcBef>
            </a:pPr>
            <a:r>
              <a:rPr lang="en-US" sz="4689" spc="93">
                <a:solidFill>
                  <a:srgbClr val="000000"/>
                </a:solidFill>
                <a:latin typeface="Montserrat Bold"/>
              </a:rPr>
              <a:t>E-MAIL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D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99053" y="-601742"/>
            <a:ext cx="19686106" cy="11490483"/>
            <a:chOff x="0" y="0"/>
            <a:chExt cx="26248142" cy="1532064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t="33583" b="33583"/>
            <a:stretch>
              <a:fillRect/>
            </a:stretch>
          </p:blipFill>
          <p:spPr>
            <a:xfrm>
              <a:off x="0" y="0"/>
              <a:ext cx="26248142" cy="15320644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3" r="23"/>
          <a:stretch>
            <a:fillRect/>
          </a:stretch>
        </p:blipFill>
        <p:spPr>
          <a:xfrm rot="-10800000">
            <a:off x="7038881" y="-497036"/>
            <a:ext cx="11746100" cy="1171400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4667517" y="-336718"/>
            <a:ext cx="11818622" cy="11818622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282266" y="438446"/>
            <a:ext cx="5914716" cy="1180509"/>
          </a:xfrm>
          <a:prstGeom prst="rect">
            <a:avLst/>
          </a:prstGeom>
          <a:solidFill>
            <a:srgbClr val="FF8FE6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l="3692" t="21885" r="17519" b="20127"/>
          <a:stretch>
            <a:fillRect/>
          </a:stretch>
        </p:blipFill>
        <p:spPr>
          <a:xfrm>
            <a:off x="282266" y="2406745"/>
            <a:ext cx="11526486" cy="476958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66800" y="722694"/>
            <a:ext cx="4318010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58"/>
              </a:lnSpc>
              <a:spcBef>
                <a:spcPct val="0"/>
              </a:spcBef>
            </a:pPr>
            <a:r>
              <a:rPr lang="en-US" sz="4689" spc="93" dirty="0">
                <a:solidFill>
                  <a:srgbClr val="000000"/>
                </a:solidFill>
                <a:latin typeface="Montserrat Bold"/>
              </a:rPr>
              <a:t>INSTAGRAM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rcRect l="7891" t="30671" r="35302" b="24520"/>
          <a:stretch>
            <a:fillRect/>
          </a:stretch>
        </p:blipFill>
        <p:spPr>
          <a:xfrm>
            <a:off x="9427360" y="6045359"/>
            <a:ext cx="8514315" cy="377591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0864441" y="439188"/>
            <a:ext cx="7423559" cy="4352347"/>
            <a:chOff x="0" y="0"/>
            <a:chExt cx="9898079" cy="5803129"/>
          </a:xfrm>
        </p:grpSpPr>
        <p:sp>
          <p:nvSpPr>
            <p:cNvPr id="11" name="TextBox 11"/>
            <p:cNvSpPr txBox="1"/>
            <p:nvPr/>
          </p:nvSpPr>
          <p:spPr>
            <a:xfrm>
              <a:off x="0" y="419100"/>
              <a:ext cx="9898079" cy="1841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24"/>
                </a:lnSpc>
                <a:spcBef>
                  <a:spcPct val="0"/>
                </a:spcBef>
              </a:pPr>
              <a:r>
                <a:rPr lang="en-US" sz="11156">
                  <a:solidFill>
                    <a:srgbClr val="3168D8"/>
                  </a:solidFill>
                  <a:latin typeface="HK Modular Bold"/>
                </a:rPr>
                <a:t>RIGHT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473994"/>
              <a:ext cx="9898079" cy="332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130"/>
                </a:lnSpc>
                <a:spcBef>
                  <a:spcPct val="0"/>
                </a:spcBef>
              </a:pPr>
              <a:r>
                <a:rPr lang="en-US" sz="20163">
                  <a:solidFill>
                    <a:srgbClr val="7900FF"/>
                  </a:solidFill>
                  <a:latin typeface="HK Modular Bold"/>
                </a:rPr>
                <a:t>WAY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D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99053" y="-601742"/>
            <a:ext cx="19686106" cy="11490483"/>
            <a:chOff x="0" y="0"/>
            <a:chExt cx="26248142" cy="1532064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t="33583" b="33583"/>
            <a:stretch>
              <a:fillRect/>
            </a:stretch>
          </p:blipFill>
          <p:spPr>
            <a:xfrm>
              <a:off x="0" y="0"/>
              <a:ext cx="26248142" cy="15320644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3" r="23"/>
          <a:stretch>
            <a:fillRect/>
          </a:stretch>
        </p:blipFill>
        <p:spPr>
          <a:xfrm rot="-10800000">
            <a:off x="7038881" y="-497036"/>
            <a:ext cx="11746100" cy="1171400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4667517" y="-336718"/>
            <a:ext cx="11818622" cy="11818622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282266" y="438446"/>
            <a:ext cx="5914716" cy="1696501"/>
          </a:xfrm>
          <a:prstGeom prst="rect">
            <a:avLst/>
          </a:prstGeom>
          <a:solidFill>
            <a:srgbClr val="FF8FE6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t="11342" b="13538"/>
          <a:stretch>
            <a:fillRect/>
          </a:stretch>
        </p:blipFill>
        <p:spPr>
          <a:xfrm>
            <a:off x="822582" y="3062307"/>
            <a:ext cx="13556642" cy="572554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 l="33083" t="57028" r="26905" b="35942"/>
          <a:stretch>
            <a:fillRect/>
          </a:stretch>
        </p:blipFill>
        <p:spPr>
          <a:xfrm>
            <a:off x="8783572" y="7919713"/>
            <a:ext cx="8789958" cy="868144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864441" y="439188"/>
            <a:ext cx="7423559" cy="4352347"/>
            <a:chOff x="0" y="0"/>
            <a:chExt cx="9898079" cy="580312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19100"/>
              <a:ext cx="9898079" cy="1841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24"/>
                </a:lnSpc>
                <a:spcBef>
                  <a:spcPct val="0"/>
                </a:spcBef>
              </a:pPr>
              <a:r>
                <a:rPr lang="en-US" sz="11156">
                  <a:solidFill>
                    <a:srgbClr val="3168D8"/>
                  </a:solidFill>
                  <a:latin typeface="HK Modular Bold"/>
                </a:rPr>
                <a:t>RIGHT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73994"/>
              <a:ext cx="9898079" cy="332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130"/>
                </a:lnSpc>
                <a:spcBef>
                  <a:spcPct val="0"/>
                </a:spcBef>
              </a:pPr>
              <a:r>
                <a:rPr lang="en-US" sz="20163">
                  <a:solidFill>
                    <a:srgbClr val="7900FF"/>
                  </a:solidFill>
                  <a:latin typeface="HK Modular Bold"/>
                </a:rPr>
                <a:t>WAY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05416" y="722694"/>
            <a:ext cx="5668417" cy="659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8"/>
              </a:lnSpc>
              <a:spcBef>
                <a:spcPct val="0"/>
              </a:spcBef>
            </a:pPr>
            <a:r>
              <a:rPr lang="en-US" sz="4689" spc="93">
                <a:solidFill>
                  <a:srgbClr val="000000"/>
                </a:solidFill>
                <a:latin typeface="Montserrat Bold"/>
              </a:rPr>
              <a:t>ONLINE STRÁNKA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007225" y="9305925"/>
            <a:ext cx="11821463" cy="659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8"/>
              </a:lnSpc>
              <a:spcBef>
                <a:spcPct val="0"/>
              </a:spcBef>
            </a:pPr>
            <a:r>
              <a:rPr lang="en-US" sz="4689" spc="93">
                <a:solidFill>
                  <a:srgbClr val="000000"/>
                </a:solidFill>
                <a:latin typeface="Montserrat Bold"/>
              </a:rPr>
              <a:t>TVORBA STRÁNKY: ODDELENIE PC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D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99053" y="-601742"/>
            <a:ext cx="19686106" cy="11490483"/>
            <a:chOff x="0" y="0"/>
            <a:chExt cx="26248142" cy="1532064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t="33583" b="33583"/>
            <a:stretch>
              <a:fillRect/>
            </a:stretch>
          </p:blipFill>
          <p:spPr>
            <a:xfrm>
              <a:off x="0" y="0"/>
              <a:ext cx="26248142" cy="15320644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3" r="23"/>
          <a:stretch>
            <a:fillRect/>
          </a:stretch>
        </p:blipFill>
        <p:spPr>
          <a:xfrm rot="-10800000">
            <a:off x="7038881" y="-497036"/>
            <a:ext cx="11746100" cy="1171400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4667517" y="-336718"/>
            <a:ext cx="11818622" cy="11818622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472766" y="628946"/>
            <a:ext cx="5914716" cy="1658185"/>
          </a:xfrm>
          <a:prstGeom prst="rect">
            <a:avLst/>
          </a:prstGeom>
          <a:solidFill>
            <a:srgbClr val="FF8FE6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l="17279" t="10890" r="17069" b="10140"/>
          <a:stretch>
            <a:fillRect/>
          </a:stretch>
        </p:blipFill>
        <p:spPr>
          <a:xfrm>
            <a:off x="515251" y="2615362"/>
            <a:ext cx="10079686" cy="6816711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10594937" y="628946"/>
            <a:ext cx="7423559" cy="4352347"/>
            <a:chOff x="0" y="0"/>
            <a:chExt cx="9898079" cy="5803129"/>
          </a:xfrm>
        </p:grpSpPr>
        <p:sp>
          <p:nvSpPr>
            <p:cNvPr id="9" name="TextBox 9"/>
            <p:cNvSpPr txBox="1"/>
            <p:nvPr/>
          </p:nvSpPr>
          <p:spPr>
            <a:xfrm>
              <a:off x="0" y="419100"/>
              <a:ext cx="9898079" cy="1841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24"/>
                </a:lnSpc>
                <a:spcBef>
                  <a:spcPct val="0"/>
                </a:spcBef>
              </a:pPr>
              <a:r>
                <a:rPr lang="en-US" sz="11156">
                  <a:solidFill>
                    <a:srgbClr val="3168D8"/>
                  </a:solidFill>
                  <a:latin typeface="HK Modular Bold"/>
                </a:rPr>
                <a:t>RIGHT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473994"/>
              <a:ext cx="9898079" cy="332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130"/>
                </a:lnSpc>
                <a:spcBef>
                  <a:spcPct val="0"/>
                </a:spcBef>
              </a:pPr>
              <a:r>
                <a:rPr lang="en-US" sz="20163">
                  <a:solidFill>
                    <a:srgbClr val="7900FF"/>
                  </a:solidFill>
                  <a:latin typeface="HK Modular Bold"/>
                </a:rPr>
                <a:t>WAY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15251" y="913194"/>
            <a:ext cx="5829746" cy="659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8"/>
              </a:lnSpc>
              <a:spcBef>
                <a:spcPct val="0"/>
              </a:spcBef>
            </a:pPr>
            <a:r>
              <a:rPr lang="en-US" sz="4689" spc="93">
                <a:solidFill>
                  <a:srgbClr val="000000"/>
                </a:solidFill>
                <a:latin typeface="Montserrat Bold"/>
              </a:rPr>
              <a:t>DOPYT A PONUKA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5299711" y="-266700"/>
            <a:ext cx="11818622" cy="1181862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5581" t="20627" b="23360"/>
          <a:stretch>
            <a:fillRect/>
          </a:stretch>
        </p:blipFill>
        <p:spPr>
          <a:xfrm>
            <a:off x="-335331" y="-296334"/>
            <a:ext cx="4935017" cy="5204664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5412858" y="-292686"/>
            <a:ext cx="13234806" cy="7496934"/>
          </a:xfrm>
          <a:prstGeom prst="rect">
            <a:avLst/>
          </a:prstGeom>
          <a:solidFill>
            <a:srgbClr val="D9D9D9"/>
          </a:solidFill>
        </p:spPr>
      </p:sp>
      <p:sp>
        <p:nvSpPr>
          <p:cNvPr id="5" name="AutoShape 5"/>
          <p:cNvSpPr/>
          <p:nvPr/>
        </p:nvSpPr>
        <p:spPr>
          <a:xfrm>
            <a:off x="5002532" y="9362207"/>
            <a:ext cx="2387709" cy="565954"/>
          </a:xfrm>
          <a:prstGeom prst="rect">
            <a:avLst/>
          </a:prstGeom>
          <a:solidFill>
            <a:srgbClr val="FF8FE6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 l="5581" t="20627" b="23360"/>
          <a:stretch>
            <a:fillRect/>
          </a:stretch>
        </p:blipFill>
        <p:spPr>
          <a:xfrm>
            <a:off x="13352983" y="6655968"/>
            <a:ext cx="4935017" cy="5204664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5950282" y="1816190"/>
            <a:ext cx="12159959" cy="3726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91"/>
              </a:lnSpc>
              <a:spcBef>
                <a:spcPct val="0"/>
              </a:spcBef>
            </a:pPr>
            <a:r>
              <a:rPr lang="en-US" sz="11739">
                <a:solidFill>
                  <a:srgbClr val="7900FF"/>
                </a:solidFill>
                <a:latin typeface="HK Modular"/>
              </a:rPr>
              <a:t>ĎAKUJEME ZA POZORNOSŤ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05014" y="-765811"/>
            <a:ext cx="11818622" cy="11818622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28700" y="1311677"/>
            <a:ext cx="15373350" cy="8229600"/>
          </a:xfrm>
          <a:prstGeom prst="rect">
            <a:avLst/>
          </a:prstGeom>
          <a:solidFill>
            <a:srgbClr val="D9D9D9"/>
          </a:solidFill>
        </p:spPr>
      </p:sp>
      <p:sp>
        <p:nvSpPr>
          <p:cNvPr id="4" name="TextBox 4"/>
          <p:cNvSpPr txBox="1"/>
          <p:nvPr/>
        </p:nvSpPr>
        <p:spPr>
          <a:xfrm>
            <a:off x="1809503" y="3526261"/>
            <a:ext cx="8666870" cy="5514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80" lvl="1" indent="-453390">
              <a:lnSpc>
                <a:spcPts val="4284"/>
              </a:lnSpc>
              <a:buFont typeface="Arial"/>
              <a:buChar char="•"/>
            </a:pP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snaží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sa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pochopiť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trh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(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potreby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,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odlišnosti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...)</a:t>
            </a:r>
          </a:p>
          <a:p>
            <a:pPr marL="906780" lvl="1" indent="-453390">
              <a:lnSpc>
                <a:spcPts val="4284"/>
              </a:lnSpc>
              <a:buFont typeface="Arial"/>
              <a:buChar char="•"/>
            </a:pP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prieskum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a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ovplyvňovanie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potrieb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zákazníkov</a:t>
            </a:r>
            <a:endParaRPr lang="en-US" sz="4200" dirty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  <a:p>
            <a:pPr marL="906780" lvl="1" indent="-453390">
              <a:lnSpc>
                <a:spcPts val="4284"/>
              </a:lnSpc>
              <a:buFont typeface="Arial"/>
              <a:buChar char="•"/>
            </a:pP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poznanie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konkurencie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a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boj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o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zákazníka</a:t>
            </a:r>
            <a:endParaRPr lang="en-US" sz="4200" dirty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  <a:p>
            <a:pPr marL="906780" lvl="1" indent="-453390">
              <a:lnSpc>
                <a:spcPts val="4284"/>
              </a:lnSpc>
              <a:buFont typeface="Arial"/>
              <a:buChar char="•"/>
            </a:pP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vývoj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výrobku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,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reklama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,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distribúcia</a:t>
            </a:r>
            <a:endParaRPr lang="en-US" sz="4200" dirty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  <a:p>
            <a:pPr marL="906780" lvl="1" indent="-453390">
              <a:lnSpc>
                <a:spcPts val="4284"/>
              </a:lnSpc>
              <a:buFont typeface="Arial"/>
              <a:buChar char="•"/>
            </a:pP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súčasť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širokého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spektra</a:t>
            </a:r>
            <a:r>
              <a:rPr lang="en-US" sz="42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42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činností</a:t>
            </a:r>
            <a:endParaRPr lang="en-US" sz="4200" dirty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l="30657" t="1474" r="878" b="75324"/>
          <a:stretch>
            <a:fillRect/>
          </a:stretch>
        </p:blipFill>
        <p:spPr>
          <a:xfrm>
            <a:off x="11613607" y="5893913"/>
            <a:ext cx="7324542" cy="4393087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6756291" y="8975323"/>
            <a:ext cx="2387709" cy="565954"/>
          </a:xfrm>
          <a:prstGeom prst="rect">
            <a:avLst/>
          </a:prstGeom>
          <a:solidFill>
            <a:srgbClr val="FF8FE6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476374" y="3839492"/>
            <a:ext cx="5925676" cy="4108842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4198285" y="2160224"/>
            <a:ext cx="9891431" cy="999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40"/>
              </a:lnSpc>
              <a:spcBef>
                <a:spcPct val="0"/>
              </a:spcBef>
            </a:pPr>
            <a:r>
              <a:rPr lang="en-US" sz="8800" dirty="0">
                <a:solidFill>
                  <a:srgbClr val="7900FF"/>
                </a:solidFill>
                <a:latin typeface="HK Modular Bold"/>
              </a:rPr>
              <a:t>MARKETING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237512" y="3837128"/>
            <a:ext cx="11818622" cy="11818622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28700" y="-230306"/>
            <a:ext cx="9258300" cy="8459906"/>
          </a:xfrm>
          <a:prstGeom prst="rect">
            <a:avLst/>
          </a:prstGeom>
          <a:solidFill>
            <a:srgbClr val="D9D9D9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t="9578" r="13437" b="70383"/>
          <a:stretch>
            <a:fillRect/>
          </a:stretch>
        </p:blipFill>
        <p:spPr>
          <a:xfrm>
            <a:off x="11664242" y="-243726"/>
            <a:ext cx="6923409" cy="2836574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10287000" y="1028700"/>
            <a:ext cx="2387709" cy="565954"/>
          </a:xfrm>
          <a:prstGeom prst="rect">
            <a:avLst/>
          </a:prstGeom>
          <a:solidFill>
            <a:srgbClr val="FF8FE6"/>
          </a:solidFill>
        </p:spPr>
      </p:sp>
      <p:sp>
        <p:nvSpPr>
          <p:cNvPr id="6" name="TextBox 6"/>
          <p:cNvSpPr txBox="1"/>
          <p:nvPr/>
        </p:nvSpPr>
        <p:spPr>
          <a:xfrm>
            <a:off x="1520073" y="716570"/>
            <a:ext cx="8275554" cy="6670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81760" lvl="1" indent="-690880">
              <a:lnSpc>
                <a:spcPts val="6528"/>
              </a:lnSpc>
              <a:buFont typeface="Arial"/>
              <a:buChar char="•"/>
            </a:pP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moderní</a:t>
            </a:r>
            <a:r>
              <a:rPr lang="en-US" sz="64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marketing </a:t>
            </a: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kladie</a:t>
            </a:r>
            <a:r>
              <a:rPr lang="en-US" sz="64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na</a:t>
            </a:r>
            <a:r>
              <a:rPr lang="en-US" sz="64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1. </a:t>
            </a: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miesto</a:t>
            </a:r>
            <a:r>
              <a:rPr lang="en-US" sz="64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zákazníka</a:t>
            </a:r>
            <a:r>
              <a:rPr lang="en-US" sz="64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</a:p>
          <a:p>
            <a:pPr marL="1381760" lvl="1" indent="-690880">
              <a:lnSpc>
                <a:spcPts val="6528"/>
              </a:lnSpc>
              <a:buFont typeface="Arial"/>
              <a:buChar char="•"/>
            </a:pP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vernosť</a:t>
            </a:r>
            <a:r>
              <a:rPr lang="en-US" sz="64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značke</a:t>
            </a:r>
            <a:r>
              <a:rPr lang="en-US" sz="64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či</a:t>
            </a:r>
            <a:r>
              <a:rPr lang="en-US" sz="64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výrobcovi</a:t>
            </a:r>
            <a:endParaRPr lang="en-US" sz="6400" dirty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  <a:p>
            <a:pPr marL="1381760" lvl="1" indent="-690880">
              <a:lnSpc>
                <a:spcPts val="6528"/>
              </a:lnSpc>
              <a:buFont typeface="Arial"/>
              <a:buChar char="•"/>
            </a:pP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nevyhľadávanie</a:t>
            </a:r>
            <a:r>
              <a:rPr lang="en-US" sz="6400" dirty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6400" dirty="0" err="1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konkurencie</a:t>
            </a:r>
            <a:endParaRPr lang="en-US" sz="6400" dirty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 t="389" b="389"/>
          <a:stretch>
            <a:fillRect/>
          </a:stretch>
        </p:blipFill>
        <p:spPr>
          <a:xfrm>
            <a:off x="11219650" y="2882878"/>
            <a:ext cx="6425412" cy="63754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687050" y="3348989"/>
            <a:ext cx="11818622" cy="1181862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4544061" y="-6371643"/>
            <a:ext cx="11818622" cy="11818622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8304384" y="-261472"/>
            <a:ext cx="9232900" cy="8967148"/>
          </a:xfrm>
          <a:prstGeom prst="rect">
            <a:avLst/>
          </a:prstGeom>
          <a:solidFill>
            <a:srgbClr val="D9D9D9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31690" b="31502"/>
          <a:stretch>
            <a:fillRect/>
          </a:stretch>
        </p:blipFill>
        <p:spPr>
          <a:xfrm>
            <a:off x="0" y="5866654"/>
            <a:ext cx="7274561" cy="4760006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6346771" y="9258300"/>
            <a:ext cx="2387709" cy="565954"/>
          </a:xfrm>
          <a:prstGeom prst="rect">
            <a:avLst/>
          </a:prstGeom>
          <a:solidFill>
            <a:srgbClr val="FF8FE6"/>
          </a:solidFill>
        </p:spPr>
      </p:sp>
      <p:sp>
        <p:nvSpPr>
          <p:cNvPr id="7" name="TextBox 7"/>
          <p:cNvSpPr txBox="1"/>
          <p:nvPr/>
        </p:nvSpPr>
        <p:spPr>
          <a:xfrm>
            <a:off x="8581728" y="3166084"/>
            <a:ext cx="9487603" cy="4676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83"/>
              </a:lnSpc>
            </a:pPr>
            <a:endParaRPr/>
          </a:p>
          <a:p>
            <a:pPr marL="1313494" lvl="1" indent="-656747">
              <a:lnSpc>
                <a:spcPts val="6083"/>
              </a:lnSpc>
              <a:buFont typeface="Arial"/>
              <a:buChar char="•"/>
            </a:pPr>
            <a:r>
              <a:rPr lang="en-US" sz="6083" spc="121">
                <a:solidFill>
                  <a:srgbClr val="1D1C22"/>
                </a:solidFill>
                <a:latin typeface="Montserrat Bold"/>
              </a:rPr>
              <a:t>správny produkt</a:t>
            </a:r>
          </a:p>
          <a:p>
            <a:pPr marL="1313494" lvl="1" indent="-656747">
              <a:lnSpc>
                <a:spcPts val="6083"/>
              </a:lnSpc>
              <a:buFont typeface="Arial"/>
              <a:buChar char="•"/>
            </a:pPr>
            <a:r>
              <a:rPr lang="en-US" sz="6083" spc="121">
                <a:solidFill>
                  <a:srgbClr val="1D1C22"/>
                </a:solidFill>
                <a:latin typeface="Montserrat Bold"/>
              </a:rPr>
              <a:t>na správnom mieste</a:t>
            </a:r>
          </a:p>
          <a:p>
            <a:pPr marL="1313494" lvl="1" indent="-656747">
              <a:lnSpc>
                <a:spcPts val="6083"/>
              </a:lnSpc>
              <a:buFont typeface="Arial"/>
              <a:buChar char="•"/>
            </a:pPr>
            <a:r>
              <a:rPr lang="en-US" sz="6083" spc="121">
                <a:solidFill>
                  <a:srgbClr val="1D1C22"/>
                </a:solidFill>
                <a:latin typeface="Montserrat Bold"/>
              </a:rPr>
              <a:t>v správnom čase</a:t>
            </a:r>
          </a:p>
          <a:p>
            <a:pPr marL="1313494" lvl="1" indent="-656747">
              <a:lnSpc>
                <a:spcPts val="6083"/>
              </a:lnSpc>
              <a:buFont typeface="Arial"/>
              <a:buChar char="•"/>
            </a:pPr>
            <a:r>
              <a:rPr lang="en-US" sz="6083" spc="121">
                <a:solidFill>
                  <a:srgbClr val="1D1C22"/>
                </a:solidFill>
                <a:latin typeface="Montserrat Bold"/>
              </a:rPr>
              <a:t>za správnu cenu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94710" y="-261472"/>
            <a:ext cx="6685142" cy="509147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76628" y="6239945"/>
            <a:ext cx="6321305" cy="3727184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8304384" y="1626868"/>
            <a:ext cx="9204345" cy="1406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08"/>
              </a:lnSpc>
            </a:pPr>
            <a:r>
              <a:rPr lang="en-US" sz="11500" b="1" dirty="0">
                <a:solidFill>
                  <a:srgbClr val="7900FF"/>
                </a:solidFill>
                <a:latin typeface="HK Modular Bold"/>
              </a:rPr>
              <a:t>ZISŤUJE</a:t>
            </a:r>
          </a:p>
          <a:p>
            <a:pPr algn="ctr">
              <a:lnSpc>
                <a:spcPts val="5808"/>
              </a:lnSpc>
            </a:pPr>
            <a:r>
              <a:rPr lang="en-US" sz="3600" b="1" dirty="0" err="1">
                <a:solidFill>
                  <a:srgbClr val="7900FF"/>
                </a:solidFill>
                <a:latin typeface="Arimo"/>
              </a:rPr>
              <a:t>potreby</a:t>
            </a:r>
            <a:r>
              <a:rPr lang="en-US" sz="3600" b="1" dirty="0">
                <a:solidFill>
                  <a:srgbClr val="7900FF"/>
                </a:solidFill>
                <a:latin typeface="Arimo"/>
              </a:rPr>
              <a:t> a </a:t>
            </a:r>
            <a:r>
              <a:rPr lang="en-US" sz="3600" b="1" dirty="0" err="1">
                <a:solidFill>
                  <a:srgbClr val="7900FF"/>
                </a:solidFill>
                <a:latin typeface="Arimo"/>
              </a:rPr>
              <a:t>diery</a:t>
            </a:r>
            <a:r>
              <a:rPr lang="en-US" sz="3600" b="1" dirty="0">
                <a:solidFill>
                  <a:srgbClr val="7900FF"/>
                </a:solidFill>
                <a:latin typeface="Arimo"/>
              </a:rPr>
              <a:t> </a:t>
            </a:r>
            <a:r>
              <a:rPr lang="en-US" sz="3600" b="1" dirty="0" err="1">
                <a:solidFill>
                  <a:srgbClr val="7900FF"/>
                </a:solidFill>
                <a:latin typeface="Arimo"/>
              </a:rPr>
              <a:t>na</a:t>
            </a:r>
            <a:r>
              <a:rPr lang="en-US" sz="3600" b="1" dirty="0">
                <a:solidFill>
                  <a:srgbClr val="7900FF"/>
                </a:solidFill>
                <a:latin typeface="Arimo"/>
              </a:rPr>
              <a:t> </a:t>
            </a:r>
            <a:r>
              <a:rPr lang="en-US" sz="3600" b="1" dirty="0" err="1">
                <a:solidFill>
                  <a:srgbClr val="7900FF"/>
                </a:solidFill>
                <a:latin typeface="Arimo"/>
              </a:rPr>
              <a:t>trhu</a:t>
            </a:r>
            <a:r>
              <a:rPr lang="en-US" sz="3600" b="1" dirty="0">
                <a:solidFill>
                  <a:srgbClr val="7900FF"/>
                </a:solidFill>
                <a:latin typeface="Arimo"/>
              </a:rPr>
              <a:t> a </a:t>
            </a:r>
            <a:r>
              <a:rPr lang="en-US" sz="3600" b="1" dirty="0" err="1">
                <a:solidFill>
                  <a:srgbClr val="7900FF"/>
                </a:solidFill>
                <a:latin typeface="Arimo"/>
              </a:rPr>
              <a:t>ponúka</a:t>
            </a:r>
            <a:r>
              <a:rPr lang="en-US" sz="1200" dirty="0">
                <a:solidFill>
                  <a:srgbClr val="7900FF"/>
                </a:solidFill>
                <a:latin typeface="Arimo"/>
              </a:rPr>
              <a:t>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936015" y="5479664"/>
            <a:ext cx="6790047" cy="6790047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506868" y="3614453"/>
            <a:ext cx="14360197" cy="1964585"/>
          </a:xfrm>
          <a:prstGeom prst="rect">
            <a:avLst/>
          </a:prstGeom>
          <a:solidFill>
            <a:srgbClr val="D9D9D9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960485" y="-4685557"/>
            <a:ext cx="11818622" cy="11818622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7855284" y="7180542"/>
            <a:ext cx="2951509" cy="907959"/>
          </a:xfrm>
          <a:prstGeom prst="rect">
            <a:avLst/>
          </a:prstGeom>
          <a:solidFill>
            <a:srgbClr val="FF8FE6"/>
          </a:solidFill>
        </p:spPr>
      </p:sp>
      <p:grpSp>
        <p:nvGrpSpPr>
          <p:cNvPr id="6" name="Group 6"/>
          <p:cNvGrpSpPr/>
          <p:nvPr/>
        </p:nvGrpSpPr>
        <p:grpSpPr>
          <a:xfrm>
            <a:off x="1752600" y="1642173"/>
            <a:ext cx="11993573" cy="3656516"/>
            <a:chOff x="-3718970" y="-723900"/>
            <a:chExt cx="15991429" cy="4875356"/>
          </a:xfrm>
        </p:grpSpPr>
        <p:sp>
          <p:nvSpPr>
            <p:cNvPr id="7" name="TextBox 7"/>
            <p:cNvSpPr txBox="1"/>
            <p:nvPr/>
          </p:nvSpPr>
          <p:spPr>
            <a:xfrm>
              <a:off x="0" y="-723900"/>
              <a:ext cx="12272459" cy="23229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168"/>
                </a:lnSpc>
              </a:pPr>
              <a:r>
                <a:rPr lang="en-US" sz="9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HK Modular Bold"/>
                </a:rPr>
                <a:t>ČO JE TO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-3718970" y="3057138"/>
              <a:ext cx="15991429" cy="109431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6400"/>
                </a:lnSpc>
                <a:spcBef>
                  <a:spcPct val="0"/>
                </a:spcBef>
              </a:pPr>
              <a:r>
                <a:rPr lang="en-US" sz="13800" b="1" dirty="0">
                  <a:solidFill>
                    <a:srgbClr val="7900FF"/>
                  </a:solidFill>
                  <a:latin typeface="HK Modular Bold"/>
                </a:rPr>
                <a:t>MARKETING?</a:t>
              </a:r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 t="12568" r="48142" b="74135"/>
          <a:stretch>
            <a:fillRect/>
          </a:stretch>
        </p:blipFill>
        <p:spPr>
          <a:xfrm>
            <a:off x="-1895729" y="-626708"/>
            <a:ext cx="8155723" cy="370092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t="7518" r="39061" b="69084"/>
          <a:stretch>
            <a:fillRect/>
          </a:stretch>
        </p:blipFill>
        <p:spPr>
          <a:xfrm>
            <a:off x="13960485" y="5143500"/>
            <a:ext cx="7984975" cy="5426245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639443" y="6020840"/>
            <a:ext cx="4436780" cy="2367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13"/>
              </a:lnSpc>
            </a:pPr>
            <a:r>
              <a:rPr lang="en-US" sz="4225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HK Modular Bold"/>
              </a:rPr>
              <a:t>A PREČO </a:t>
            </a:r>
          </a:p>
          <a:p>
            <a:pPr algn="ctr">
              <a:lnSpc>
                <a:spcPts val="10013"/>
              </a:lnSpc>
            </a:pPr>
            <a:r>
              <a:rPr lang="en-US" sz="4225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HK Modular Bold"/>
              </a:rPr>
              <a:t>JE DÔLEŽITÝ?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5369401" y="-1021657"/>
            <a:ext cx="11818622" cy="1181862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33518" t="27013" r="33086" b="35104"/>
          <a:stretch>
            <a:fillRect/>
          </a:stretch>
        </p:blipFill>
        <p:spPr>
          <a:xfrm>
            <a:off x="-320039" y="3733800"/>
            <a:ext cx="3435351" cy="692785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t="18732" r="69833" b="66406"/>
          <a:stretch>
            <a:fillRect/>
          </a:stretch>
        </p:blipFill>
        <p:spPr>
          <a:xfrm>
            <a:off x="7360760" y="-282860"/>
            <a:ext cx="2699152" cy="235348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82161" y="4887654"/>
            <a:ext cx="11818622" cy="11818622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1231900" y="1378098"/>
            <a:ext cx="17322421" cy="7880202"/>
          </a:xfrm>
          <a:prstGeom prst="rect">
            <a:avLst/>
          </a:prstGeom>
          <a:solidFill>
            <a:srgbClr val="D9D9D9"/>
          </a:solidFill>
        </p:spPr>
      </p:sp>
      <p:sp>
        <p:nvSpPr>
          <p:cNvPr id="7" name="TextBox 7"/>
          <p:cNvSpPr txBox="1"/>
          <p:nvPr/>
        </p:nvSpPr>
        <p:spPr>
          <a:xfrm>
            <a:off x="849327" y="3198849"/>
            <a:ext cx="15050965" cy="438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0583" lvl="1" indent="-560292">
              <a:lnSpc>
                <a:spcPts val="5709"/>
              </a:lnSpc>
              <a:buFont typeface="Arial"/>
              <a:buChar char="•"/>
            </a:pP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tvorba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nových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myšlienok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,</a:t>
            </a:r>
          </a:p>
          <a:p>
            <a:pPr marL="1120583" lvl="1" indent="-560292">
              <a:lnSpc>
                <a:spcPts val="5709"/>
              </a:lnSpc>
              <a:buFont typeface="Arial"/>
              <a:buChar char="•"/>
            </a:pP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predkladanie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návrhov</a:t>
            </a:r>
            <a:endParaRPr lang="en-US" sz="5190" spc="103" dirty="0" smtClean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  <a:p>
            <a:pPr marL="1120583" lvl="1" indent="-560292">
              <a:lnSpc>
                <a:spcPts val="5709"/>
              </a:lnSpc>
              <a:buFont typeface="Arial"/>
              <a:buChar char="•"/>
            </a:pP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realizácia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návrhov</a:t>
            </a:r>
            <a:endParaRPr lang="en-US" sz="5190" spc="103" dirty="0" smtClean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  <a:p>
            <a:pPr marL="1120583" lvl="1" indent="-560292">
              <a:lnSpc>
                <a:spcPts val="5709"/>
              </a:lnSpc>
              <a:buFont typeface="Arial"/>
              <a:buChar char="•"/>
            </a:pP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zodpovedá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za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celkový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imidž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firmy</a:t>
            </a:r>
            <a:endParaRPr lang="en-US" sz="5190" spc="103" dirty="0" smtClean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  <a:p>
            <a:pPr marL="1120583" lvl="1" indent="-560292">
              <a:lnSpc>
                <a:spcPts val="5709"/>
              </a:lnSpc>
              <a:buFont typeface="Arial"/>
              <a:buChar char="•"/>
            </a:pP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marketingová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stratégia</a:t>
            </a:r>
            <a:endParaRPr lang="en-US" sz="5190" spc="103" dirty="0" smtClean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  <a:p>
            <a:pPr marL="1120583" lvl="1" indent="-560292">
              <a:lnSpc>
                <a:spcPts val="5709"/>
              </a:lnSpc>
              <a:buFont typeface="Arial"/>
              <a:buChar char="•"/>
            </a:pP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komunikuje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s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predajom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a </a:t>
            </a:r>
            <a:r>
              <a:rPr lang="en-US" sz="5190" spc="10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asistentmi</a:t>
            </a:r>
            <a:r>
              <a:rPr lang="en-US" sz="5190" spc="10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 pc</a:t>
            </a:r>
            <a:endParaRPr lang="en-US" sz="5190" spc="103" dirty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5900291" y="8975323"/>
            <a:ext cx="2387709" cy="565954"/>
          </a:xfrm>
          <a:prstGeom prst="rect">
            <a:avLst/>
          </a:prstGeom>
          <a:solidFill>
            <a:srgbClr val="FF8FE6"/>
          </a:solidFill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rcRect l="8681" b="80"/>
          <a:stretch>
            <a:fillRect/>
          </a:stretch>
        </p:blipFill>
        <p:spPr>
          <a:xfrm>
            <a:off x="12870656" y="27584"/>
            <a:ext cx="6446935" cy="52906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3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845289" y="-987251"/>
            <a:ext cx="11818622" cy="1181862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4826" r="60390" b="59214"/>
          <a:stretch>
            <a:fillRect/>
          </a:stretch>
        </p:blipFill>
        <p:spPr>
          <a:xfrm>
            <a:off x="15120002" y="2598335"/>
            <a:ext cx="3167998" cy="509032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00819" y="-252003"/>
            <a:ext cx="1748619" cy="2312387"/>
          </a:xfrm>
          <a:prstGeom prst="rect">
            <a:avLst/>
          </a:prstGeom>
          <a:solidFill>
            <a:srgbClr val="FF8FE6"/>
          </a:solidFill>
        </p:spPr>
      </p:sp>
      <p:sp>
        <p:nvSpPr>
          <p:cNvPr id="5" name="AutoShape 5"/>
          <p:cNvSpPr/>
          <p:nvPr/>
        </p:nvSpPr>
        <p:spPr>
          <a:xfrm>
            <a:off x="11250820" y="9120219"/>
            <a:ext cx="2387709" cy="565954"/>
          </a:xfrm>
          <a:prstGeom prst="rect">
            <a:avLst/>
          </a:prstGeom>
          <a:solidFill>
            <a:srgbClr val="FF8FE6"/>
          </a:solidFill>
        </p:spPr>
      </p:sp>
      <p:sp>
        <p:nvSpPr>
          <p:cNvPr id="6" name="AutoShape 6"/>
          <p:cNvSpPr/>
          <p:nvPr/>
        </p:nvSpPr>
        <p:spPr>
          <a:xfrm>
            <a:off x="331260" y="2406798"/>
            <a:ext cx="10261429" cy="7880202"/>
          </a:xfrm>
          <a:prstGeom prst="rect">
            <a:avLst/>
          </a:prstGeom>
          <a:solidFill>
            <a:srgbClr val="D9D9D9"/>
          </a:solidFill>
        </p:spPr>
      </p:sp>
      <p:sp>
        <p:nvSpPr>
          <p:cNvPr id="7" name="TextBox 7"/>
          <p:cNvSpPr txBox="1"/>
          <p:nvPr/>
        </p:nvSpPr>
        <p:spPr>
          <a:xfrm>
            <a:off x="573490" y="2761235"/>
            <a:ext cx="8942383" cy="7335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Apple</a:t>
            </a: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Google</a:t>
            </a: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Microsoft</a:t>
            </a: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Amazon</a:t>
            </a: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Facebook</a:t>
            </a: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Coca – cola</a:t>
            </a: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Samsung</a:t>
            </a: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Disney</a:t>
            </a: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Toyota</a:t>
            </a: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err="1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Mc</a:t>
            </a:r>
            <a:endParaRPr lang="en-US" sz="4689" spc="93" dirty="0" smtClean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  <a:p>
            <a:pPr marL="1012556" lvl="1" indent="-506278">
              <a:lnSpc>
                <a:spcPts val="5158"/>
              </a:lnSpc>
              <a:buFont typeface="Arial"/>
              <a:buChar char="•"/>
            </a:pPr>
            <a:r>
              <a:rPr lang="en-US" sz="4689" spc="93" dirty="0" smtClean="0">
                <a:solidFill>
                  <a:srgbClr val="1D1C22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Donald´s</a:t>
            </a:r>
            <a:endParaRPr lang="en-US" sz="4689" spc="93" dirty="0">
              <a:solidFill>
                <a:srgbClr val="1D1C22"/>
              </a:solidFill>
              <a:latin typeface="Arimo Bold" panose="020B0604020202020204" charset="0"/>
              <a:ea typeface="Arimo Bold" panose="020B0604020202020204" charset="0"/>
              <a:cs typeface="Arimo Bold" panose="020B0604020202020204" charset="0"/>
            </a:endParaRP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 l="24762" t="18267" r="26204" b="20681"/>
          <a:stretch>
            <a:fillRect/>
          </a:stretch>
        </p:blipFill>
        <p:spPr>
          <a:xfrm>
            <a:off x="13638528" y="4295149"/>
            <a:ext cx="2428875" cy="3024188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553906" y="161454"/>
            <a:ext cx="3132191" cy="315829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4879053" y="7104642"/>
            <a:ext cx="2875547" cy="2875547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415933" y="2367244"/>
            <a:ext cx="4858712" cy="255481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rcRect t="17996" b="15532"/>
          <a:stretch>
            <a:fillRect/>
          </a:stretch>
        </p:blipFill>
        <p:spPr>
          <a:xfrm>
            <a:off x="7572023" y="5864912"/>
            <a:ext cx="4872651" cy="182375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rcRect l="4317" t="21202" r="3082" b="30966"/>
          <a:stretch>
            <a:fillRect/>
          </a:stretch>
        </p:blipFill>
        <p:spPr>
          <a:xfrm>
            <a:off x="5574876" y="8337823"/>
            <a:ext cx="5374725" cy="1564793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447800" y="472834"/>
            <a:ext cx="10045529" cy="1478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08"/>
              </a:lnSpc>
            </a:pPr>
            <a:r>
              <a:rPr lang="en-US" sz="4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HK Modular Bold"/>
              </a:rPr>
              <a:t>NAJHODNOTNEJŠIE ZNAČKY V ROKU 2019: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10"/>
          <a:srcRect t="30222" b="33998"/>
          <a:stretch>
            <a:fillRect/>
          </a:stretch>
        </p:blipFill>
        <p:spPr>
          <a:xfrm>
            <a:off x="5976326" y="3980936"/>
            <a:ext cx="4187738" cy="14983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D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99053" y="-601742"/>
            <a:ext cx="19686106" cy="11490483"/>
            <a:chOff x="0" y="0"/>
            <a:chExt cx="26248142" cy="1532064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t="33583" b="33583"/>
            <a:stretch>
              <a:fillRect/>
            </a:stretch>
          </p:blipFill>
          <p:spPr>
            <a:xfrm>
              <a:off x="0" y="0"/>
              <a:ext cx="26248142" cy="15320644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3" r="23"/>
          <a:stretch>
            <a:fillRect/>
          </a:stretch>
        </p:blipFill>
        <p:spPr>
          <a:xfrm rot="-10800000">
            <a:off x="6866876" y="-232103"/>
            <a:ext cx="11746100" cy="1171400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4667517" y="-336718"/>
            <a:ext cx="11818622" cy="11818622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2326423" y="1028700"/>
            <a:ext cx="5914716" cy="1180509"/>
          </a:xfrm>
          <a:prstGeom prst="rect">
            <a:avLst/>
          </a:prstGeom>
          <a:solidFill>
            <a:srgbClr val="FF8FE6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l="8468" t="24213" r="31439" b="16553"/>
          <a:stretch>
            <a:fillRect/>
          </a:stretch>
        </p:blipFill>
        <p:spPr>
          <a:xfrm>
            <a:off x="9144000" y="4818860"/>
            <a:ext cx="8951117" cy="496056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 l="41478" t="33720" r="10336" b="17251"/>
          <a:stretch>
            <a:fillRect/>
          </a:stretch>
        </p:blipFill>
        <p:spPr>
          <a:xfrm>
            <a:off x="1028700" y="3412819"/>
            <a:ext cx="9214366" cy="5271100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864441" y="466513"/>
            <a:ext cx="7423559" cy="4352347"/>
            <a:chOff x="0" y="0"/>
            <a:chExt cx="9898079" cy="580312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19100"/>
              <a:ext cx="9898079" cy="1841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24"/>
                </a:lnSpc>
                <a:spcBef>
                  <a:spcPct val="0"/>
                </a:spcBef>
              </a:pPr>
              <a:r>
                <a:rPr lang="en-US" sz="11156">
                  <a:solidFill>
                    <a:srgbClr val="3168D8"/>
                  </a:solidFill>
                  <a:latin typeface="HK Modular Bold"/>
                </a:rPr>
                <a:t>RIGHT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73994"/>
              <a:ext cx="9898079" cy="332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130"/>
                </a:lnSpc>
                <a:spcBef>
                  <a:spcPct val="0"/>
                </a:spcBef>
              </a:pPr>
              <a:r>
                <a:rPr lang="en-US" sz="20163">
                  <a:solidFill>
                    <a:srgbClr val="7900FF"/>
                  </a:solidFill>
                  <a:latin typeface="HK Modular Bold"/>
                </a:rPr>
                <a:t>WAY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581401" y="1312948"/>
            <a:ext cx="3569704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58"/>
              </a:lnSpc>
              <a:spcBef>
                <a:spcPct val="0"/>
              </a:spcBef>
            </a:pPr>
            <a:r>
              <a:rPr lang="en-US" sz="4689" spc="93" dirty="0">
                <a:solidFill>
                  <a:srgbClr val="000000"/>
                </a:solidFill>
                <a:latin typeface="Montserrat Bold"/>
              </a:rPr>
              <a:t>MENOVKY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D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99053" y="-601742"/>
            <a:ext cx="19686106" cy="11490483"/>
            <a:chOff x="0" y="0"/>
            <a:chExt cx="26248142" cy="1532064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t="33583" b="33583"/>
            <a:stretch>
              <a:fillRect/>
            </a:stretch>
          </p:blipFill>
          <p:spPr>
            <a:xfrm>
              <a:off x="0" y="0"/>
              <a:ext cx="26248142" cy="15320644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3" r="23"/>
          <a:stretch>
            <a:fillRect/>
          </a:stretch>
        </p:blipFill>
        <p:spPr>
          <a:xfrm rot="-10800000">
            <a:off x="7038881" y="-497036"/>
            <a:ext cx="11746100" cy="1171400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4667517" y="-336718"/>
            <a:ext cx="11818622" cy="11818622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>
            <a:off x="188843" y="200388"/>
            <a:ext cx="5914716" cy="1961884"/>
          </a:xfrm>
          <a:prstGeom prst="rect">
            <a:avLst/>
          </a:prstGeom>
          <a:solidFill>
            <a:srgbClr val="FF8FE6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l="8652" t="24738" r="2760" b="50186"/>
          <a:stretch>
            <a:fillRect/>
          </a:stretch>
        </p:blipFill>
        <p:spPr>
          <a:xfrm>
            <a:off x="759599" y="6742190"/>
            <a:ext cx="17069992" cy="2716602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 l="52840" t="31100" r="20856" b="21742"/>
          <a:stretch>
            <a:fillRect/>
          </a:stretch>
        </p:blipFill>
        <p:spPr>
          <a:xfrm>
            <a:off x="5077547" y="1542212"/>
            <a:ext cx="4873148" cy="4912133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864441" y="466513"/>
            <a:ext cx="7423559" cy="4352347"/>
            <a:chOff x="0" y="0"/>
            <a:chExt cx="9898079" cy="580312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19100"/>
              <a:ext cx="9898079" cy="1841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24"/>
                </a:lnSpc>
                <a:spcBef>
                  <a:spcPct val="0"/>
                </a:spcBef>
              </a:pPr>
              <a:r>
                <a:rPr lang="en-US" sz="11156">
                  <a:solidFill>
                    <a:srgbClr val="3168D8"/>
                  </a:solidFill>
                  <a:latin typeface="HK Modular Bold"/>
                </a:rPr>
                <a:t>RIGHT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73994"/>
              <a:ext cx="9898079" cy="332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130"/>
                </a:lnSpc>
                <a:spcBef>
                  <a:spcPct val="0"/>
                </a:spcBef>
              </a:pPr>
              <a:r>
                <a:rPr lang="en-US" sz="20163">
                  <a:solidFill>
                    <a:srgbClr val="7900FF"/>
                  </a:solidFill>
                  <a:latin typeface="HK Modular Bold"/>
                </a:rPr>
                <a:t>WAY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87476" y="484636"/>
            <a:ext cx="3979218" cy="659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8"/>
              </a:lnSpc>
              <a:spcBef>
                <a:spcPct val="0"/>
              </a:spcBef>
            </a:pPr>
            <a:r>
              <a:rPr lang="en-US" sz="4689" spc="93">
                <a:solidFill>
                  <a:srgbClr val="000000"/>
                </a:solidFill>
                <a:latin typeface="Montserrat Bold"/>
              </a:rPr>
              <a:t>LOGÁ FIRMY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154</Words>
  <Application>Microsoft Office PowerPoint</Application>
  <PresentationFormat>Vlastná</PresentationFormat>
  <Paragraphs>64</Paragraphs>
  <Slides>15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8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15</vt:i4>
      </vt:variant>
    </vt:vector>
  </HeadingPairs>
  <TitlesOfParts>
    <vt:vector size="24" baseType="lpstr">
      <vt:lpstr>HK Modular</vt:lpstr>
      <vt:lpstr>Montserrat</vt:lpstr>
      <vt:lpstr>Arimo</vt:lpstr>
      <vt:lpstr>Calibri</vt:lpstr>
      <vt:lpstr>Montserrat Bold</vt:lpstr>
      <vt:lpstr>Arimo Bold</vt:lpstr>
      <vt:lpstr>HK Modular Bold</vt:lpstr>
      <vt:lpstr>Arial</vt:lpstr>
      <vt:lpstr>Office Theme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Purpurová a ružová Dizajn Technológie Prezentácia</dc:title>
  <cp:lastModifiedBy>Valentína Kusá</cp:lastModifiedBy>
  <cp:revision>2</cp:revision>
  <dcterms:created xsi:type="dcterms:W3CDTF">2006-08-16T00:00:00Z</dcterms:created>
  <dcterms:modified xsi:type="dcterms:W3CDTF">2020-12-04T11:23:35Z</dcterms:modified>
  <dc:identifier>DAEPP4XpiQY</dc:identifier>
</cp:coreProperties>
</file>

<file path=docProps/thumbnail.jpeg>
</file>